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6" r:id="rId6"/>
    <p:sldId id="310" r:id="rId7"/>
    <p:sldId id="299" r:id="rId8"/>
    <p:sldId id="313" r:id="rId9"/>
    <p:sldId id="314" r:id="rId10"/>
    <p:sldId id="315" r:id="rId11"/>
    <p:sldId id="316" r:id="rId12"/>
    <p:sldId id="307" r:id="rId13"/>
    <p:sldId id="308" r:id="rId14"/>
    <p:sldId id="317" r:id="rId15"/>
    <p:sldId id="284" r:id="rId16"/>
    <p:sldId id="300" r:id="rId17"/>
    <p:sldId id="318" r:id="rId18"/>
    <p:sldId id="323" r:id="rId19"/>
    <p:sldId id="304" r:id="rId20"/>
    <p:sldId id="301" r:id="rId21"/>
    <p:sldId id="302" r:id="rId22"/>
    <p:sldId id="320" r:id="rId23"/>
    <p:sldId id="319" r:id="rId24"/>
    <p:sldId id="322" r:id="rId25"/>
    <p:sldId id="326" r:id="rId26"/>
    <p:sldId id="327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ED6"/>
    <a:srgbClr val="000000"/>
    <a:srgbClr val="E2D9DC"/>
    <a:srgbClr val="C9C5D6"/>
    <a:srgbClr val="5954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8" autoAdjust="0"/>
    <p:restoredTop sz="84860" autoAdjust="0"/>
  </p:normalViewPr>
  <p:slideViewPr>
    <p:cSldViewPr snapToGrid="0">
      <p:cViewPr varScale="1">
        <p:scale>
          <a:sx n="44" d="100"/>
          <a:sy n="44" d="100"/>
        </p:scale>
        <p:origin x="114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89D207-BE08-4B33-B5B0-5A5A94C95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E58DB9-49DC-495B-A68F-33D105C90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0B6D75-7ECF-4161-A09B-5C785894AD98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6337E-DAD5-442C-9B8F-E10EB7D972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E3BDF2-02BD-4181-AC28-FD56172CC6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F8A362-CAFC-4987-9A50-4757052839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37491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4EEB602-95FC-483A-B12D-216A7AD7EA2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8430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дорогие слушатели. Я являюсь студенткой группы 430-2 Томского Университета Систем Управления и Радиоэлектроники. Сегодня я представлю доклад на тему «Системный анализ процесса разработки корпоративного сайта в </a:t>
            </a:r>
            <a:r>
              <a:rPr lang="en-US" dirty="0"/>
              <a:t>web-</a:t>
            </a:r>
            <a:r>
              <a:rPr lang="ru-RU" dirty="0"/>
              <a:t>студии». Объектом моего исследования являлась </a:t>
            </a:r>
            <a:r>
              <a:rPr lang="en-US" dirty="0"/>
              <a:t>web-</a:t>
            </a:r>
            <a:r>
              <a:rPr lang="ru-RU" dirty="0"/>
              <a:t>студия, которая осуществляет заказную разработку корпоративных сайтов.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294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Чтобы понять, как устранить проблему было построено дерево целей, которое нам позволяет оценить возможные альтернативы решения проблемы превышения бюджета. Оценивание производилось методом анализа иерархий, который заключается в составлении матриц парных сравнений с последующей свёрткой. Оценка производится на основании мнения эксперта, в данном случае, руководителя веб-студии. В результате мы получаем локальные и глобальные приоритеты, среди которых выявляется наилучшая. Их вы можете увидеть на слайде. Соответственно, на нижнем уровне мы видим наиболее приоритетную цель – «Провести анализ доступных вендоров и оценить риски».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10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70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Дальше встаёт вопрос о том, какими методами мы можем решить данную задачу. А именно были предложены альтернативы решения, представленные на слайде. </a:t>
            </a:r>
            <a:r>
              <a:rPr lang="ru-RU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Здесь можно увидеть, что необходимо проводить оценку исходя из соотношения риска к стоимости той или иной альтернативы, а значит, они являются качественными и могут сравниваться исходя из субъективной оценки экспертов. Таким образом был выбран метод группового парного сравнения с системой оценок 1/0.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EAE98F-26D7-4BA0-BF3B-0E3E3674B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1FFE19B-4A48-43B4-9B45-98B33319B8A3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046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Метод заключается в том, что сначала составляются </a:t>
            </a:r>
            <a:r>
              <a:rPr lang="ru-RU" dirty="0" err="1"/>
              <a:t>булевые</a:t>
            </a:r>
            <a:r>
              <a:rPr lang="ru-RU" dirty="0"/>
              <a:t> матрицы для каждого эксперта, в которых эксперты сравнивают всевозможные пары альтернатив по правилу, что, если альтернатива по строке лучше или эквивалентна альтернативе по столбцу, то ячейка принимает значение 1, в противном случае – значение 0. Далее высчитывается обобщённая матрица, в  которой элементы принимают значения по принципу большинства голосов экспертов. И наконец, элементы строки данной матрицы суммируются и подсчитываются ранги альтернатив. При этом самая лучшая альтернатива имеет ранг со значением 1.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образом, эксперты оценили предложенные альтернативы, как показано на слайде.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83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Далее, в соответствии с методом, была высчитана обобщённая матрица парных сравнений, которую вы также можете рассмотреть на слайде. </a:t>
            </a:r>
          </a:p>
          <a:p>
            <a:r>
              <a:rPr lang="ru-RU" dirty="0"/>
              <a:t>В результате подсчёта рангов было выяснено, что наилучшей альтернативой является – «поиск вендоров в специализированных организациях и оценка рисков по критериям годового оборота, прибыльности и клиентской базы вендора».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86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реализации этого метода было разработано программное обеспечение.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9B5500-2750-4927-9732-1F814185C4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B6C8C9B-295E-4448-B641-1BA38A0A7BB5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36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Среди альтернатив реализации данного метода было найдено несколько программ. Программа ПР-1 требует работы в текстовых файлах, что довольно затрудняет процесс оценивания альтернатив. В свою очередь программа системы </a:t>
            </a:r>
            <a:r>
              <a:rPr lang="en-US" dirty="0"/>
              <a:t>HT-LINE </a:t>
            </a:r>
            <a:r>
              <a:rPr lang="ru-RU" dirty="0"/>
              <a:t>реализует метод парных сравнений лишь одного эксперта и предоставляет свои услуги по заказу.</a:t>
            </a:r>
          </a:p>
          <a:p>
            <a:r>
              <a:rPr lang="ru-RU" dirty="0"/>
              <a:t>Тогда было предпринято решение реализовать кроссплатформенное решение с открытым исходным кодом, реализующее текущий метод. В качестве языка программирования использовался </a:t>
            </a:r>
            <a:r>
              <a:rPr lang="en-US" dirty="0"/>
              <a:t>Python </a:t>
            </a:r>
            <a:r>
              <a:rPr lang="ru-RU" dirty="0"/>
              <a:t>версии </a:t>
            </a:r>
            <a:r>
              <a:rPr lang="en-US" dirty="0"/>
              <a:t>3.10.7. </a:t>
            </a:r>
            <a:r>
              <a:rPr lang="ru-RU" dirty="0"/>
              <a:t>Графический интерфейс десктопного приложения был построен с помощью фреймворка </a:t>
            </a:r>
            <a:r>
              <a:rPr lang="en-US" dirty="0" err="1"/>
              <a:t>DearPyGui</a:t>
            </a:r>
            <a:r>
              <a:rPr lang="ru-RU" dirty="0"/>
              <a:t>. А компиляция в исполняемый файл под систему </a:t>
            </a:r>
            <a:r>
              <a:rPr lang="en-US" dirty="0"/>
              <a:t>Windows </a:t>
            </a:r>
            <a:r>
              <a:rPr lang="ru-RU" dirty="0"/>
              <a:t>производилась утилитой </a:t>
            </a:r>
            <a:r>
              <a:rPr lang="en-US" dirty="0"/>
              <a:t>auto-</a:t>
            </a:r>
            <a:r>
              <a:rPr lang="en-US" dirty="0" err="1"/>
              <a:t>py</a:t>
            </a:r>
            <a:r>
              <a:rPr lang="en-US" dirty="0"/>
              <a:t>-to-exe.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7675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Стартовое окно содержит поле с инструкцией, вводом рассматриваемой цели, количество альтернатив и сами альтернативы.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17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CD9EF1-3AA2-4802-BC32-1E9BFED055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265C17A-7F3B-48E8-B029-F29F89709956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885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нажатия кнопки «Продолжить» всплывает окно с экспертом. Эксперту необходимо ввести свою роль и отредактировать матрицу, чтобы оценить альтернативы. Программа учитывает ограничения, поэтому при редактировании одного элемента зеркальный элемент меняет своё значение на противоположное, а элементы по диагонали не могут </a:t>
            </a:r>
            <a:r>
              <a:rPr lang="ru-RU" dirty="0" err="1"/>
              <a:t>менятся</a:t>
            </a:r>
            <a:r>
              <a:rPr lang="ru-RU" dirty="0"/>
              <a:t>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96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любой момент есть возможность вернуться к предыдущему эксперту и посмотреть подсчитанную согласованность матрицы.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50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результатам исследования, проведённого «Рейтингом Рунета» и «</a:t>
            </a:r>
            <a:r>
              <a:rPr lang="en-US" dirty="0"/>
              <a:t>CMS Magazine</a:t>
            </a:r>
            <a:r>
              <a:rPr lang="ru-RU" dirty="0"/>
              <a:t>» было выяснено, с какими трудностями пришлось столкнуться клиентам студий, обратившимся за разработкой сайта.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36,8% респондентов остались довольны работой. Основные причины неудовлетворённости клиентов представлены на слайде. И вот, поскольку одной из самый частых причин недовольства является «Недооценка трудозатрат на решение поставленных задач», которая в конечном счёте приводит к проблеме превышения бюджета. Поэтому именно эта проблема была зафиксирована мной для проведения анализа и решения проблемной ситуации.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451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последнем эксперте появляется кнопка «Вычислить наилучшую альтернативу».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917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чего программа подсчитывает ранги и выдаёт наилучшую альтернативу. Как видно, вывод совпадает с результатами, полученными ручным подсчётом. 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41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размещена на </a:t>
            </a:r>
            <a:r>
              <a:rPr lang="ru-RU" dirty="0" err="1"/>
              <a:t>гитхабе</a:t>
            </a:r>
            <a:r>
              <a:rPr lang="ru-RU" dirty="0"/>
              <a:t> в виде </a:t>
            </a:r>
            <a:r>
              <a:rPr lang="en-US" dirty="0"/>
              <a:t>exe-</a:t>
            </a:r>
            <a:r>
              <a:rPr lang="ru-RU" dirty="0"/>
              <a:t>файла и исходных файлов форматов </a:t>
            </a:r>
            <a:r>
              <a:rPr lang="en-US" dirty="0"/>
              <a:t>zip</a:t>
            </a:r>
            <a:r>
              <a:rPr lang="ru-RU" dirty="0"/>
              <a:t> и </a:t>
            </a:r>
            <a:r>
              <a:rPr lang="en-US" dirty="0" err="1"/>
              <a:t>tar.zg</a:t>
            </a:r>
            <a:r>
              <a:rPr lang="ru-RU" dirty="0"/>
              <a:t>. Репозиторий можно посмотреть, отсканировав </a:t>
            </a:r>
            <a:r>
              <a:rPr lang="en-US" dirty="0" err="1"/>
              <a:t>qr</a:t>
            </a:r>
            <a:r>
              <a:rPr lang="en-US" dirty="0"/>
              <a:t>-</a:t>
            </a:r>
            <a:r>
              <a:rPr lang="ru-RU" dirty="0"/>
              <a:t>код со слайда.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4941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Благодарю за внимание. А теперь, если возникли вопросы, я готова на них ответить.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0D667-8AD0-4B43-A9CB-F727D6561B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CAD059-5FC9-4125-AC3B-C5018339EA16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6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 время построения модели «чёрного ящика» были выявлены основные </a:t>
            </a:r>
            <a:r>
              <a:rPr lang="ru-RU" dirty="0" err="1"/>
              <a:t>акторы</a:t>
            </a:r>
            <a:r>
              <a:rPr lang="ru-RU" dirty="0"/>
              <a:t> во внешней среде, которые можно рассмотреть на слайде. И, чтобы проблему превышения бюджета рассмотреть более подробно, была предложена следующая модель состава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29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построении модели состава процесс разработки сайта был разложен по жизненному циклу на подсистемы: «Анализ», «Разработка» и «Сопровождение».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Технологические этапы каждой из подсистем вы можете рассмотреть на слайде.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на этапе «Анализа», а именно во время разработки структуры и прототипов страниц недопустимы. Устранение ошибок, допущенных на этапе проектирования, может в итоге увеличить общую стоимость разработки на 50%-70%.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этапе «Разработки» есть риск смены сотрудников и внесения изменений в согласованный продукт, что несёт за собой материальные потери в виде ресурсов на адаптацию новоприбывших и исправление готового материала в соответствие с новыми требованиями.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spc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случае, если заказчиком контент был предоставлен с опозданием или в ненадлежащем виде, это приводит к дополнительным трудозатратам на этапе «Сопровождения». Помимо этого добавление неоговоренных ранее услуг также выступает причиной возникновения проблемы превышения бюджета.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spc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CC9D1-92BD-408C-AB47-87308F3D76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217C6A4-F3AA-4968-8091-0A65EE445937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06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чтобы более детально рассмотреть взаимодействие подсистем процесса разработки сайта были разработаны диаграммы структуры. Представленные на данном слайде.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26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стадии «Анализа» первичная информация, собранная от заказчика в виде брифа, поступает аккаунт-менеджеру, где после подписания договора руководителем паспорт проекта отправляется на этап изучения аудитории. Получив шаблон проекта, начинается разработка структуры сайта и прототипов страниц. По завершению этого этапа оформляется ТЗ, корректируется смета, оплачивается данный этап разработки и составляется смета на следующие этапы.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19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получения ТЗ, полного брифа, макета страниц и прототипа аккаунт менеджер передаёт прототипы страниц дизайнеру и старшему разработчику. И далее жизненный цикл разделяется на процессы «разработки и реализации основной части функционала» и «вёрстки» параллельно. Как только команды закончат реализацию основной части, проект отправляется на </a:t>
            </a:r>
            <a:r>
              <a:rPr lang="en-US" dirty="0"/>
              <a:t>SEO-</a:t>
            </a:r>
            <a:r>
              <a:rPr lang="ru-RU" dirty="0"/>
              <a:t>оптимизацию.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7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только </a:t>
            </a:r>
            <a:r>
              <a:rPr lang="en-US" dirty="0"/>
              <a:t>SEO-</a:t>
            </a:r>
            <a:r>
              <a:rPr lang="ru-RU" dirty="0"/>
              <a:t>оптимизация завершается, тестовая версия сайта поступает контент менеджеру, который ответственен за информационным наполнением сайта. Далее, обязательным этапом идёт тестирование проекта, на наконец, подключаются дополнительные услуги, оговоренные с клиентом ранее.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0674D4D-D272-4E2F-8D55-F211A55E4FBA}" type="datetime1">
              <a:rPr lang="ru-RU" smtClean="0"/>
              <a:t>03.04.2023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4EEB602-95FC-483A-B12D-216A7AD7EA2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00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  <a:cs typeface="Times New Roman" panose="02020603050405020304" pitchFamily="18" charset="0"/>
              </a:rPr>
              <a:t>Далее были выявлены возможные причины превышения бюджета. Они оформлены в дерево причин и представлены на слайде.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В итоге, коренные причины были оценены методом парного сравнения. Среди них самым важным оказались санкции, наложенные на 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IT-</a:t>
            </a:r>
            <a:r>
              <a:rPr lang="ru-RU" sz="1800" dirty="0">
                <a:solidFill>
                  <a:srgbClr val="000000"/>
                </a:solidFill>
                <a:effectLst/>
                <a:latin typeface="Liberation Serif"/>
                <a:cs typeface="Times New Roman" panose="02020603050405020304" pitchFamily="18" charset="0"/>
              </a:rPr>
              <a:t>сектор.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07F282E-55F5-4803-B60F-09BA4600E538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E23180-3D16-4251-87F3-C015ECEE30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C848E7B-0E20-439F-8D28-B978EF53933E}" type="datetime1">
              <a:rPr lang="ru-RU" smtClean="0"/>
              <a:t>03.04.2023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951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Прямоугольник 51">
            <a:extLst>
              <a:ext uri="{FF2B5EF4-FFF2-40B4-BE49-F238E27FC236}">
                <a16:creationId xmlns:a16="http://schemas.microsoft.com/office/drawing/2014/main" id="{EA8D8870-8337-4ABD-9EA6-3D5AAB7E42D9}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AC3B2DB-2CCA-4BD4-8D63-98257049E273}"/>
              </a:ext>
            </a:extLst>
          </p:cNvPr>
          <p:cNvSpPr/>
          <p:nvPr userDrawn="1"/>
        </p:nvSpPr>
        <p:spPr>
          <a:xfrm>
            <a:off x="1" y="825691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324DAAC3-FA37-4838-A298-327679F99F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169" y="1057524"/>
            <a:ext cx="5003540" cy="217343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4400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55" name="Подзаголовок 2">
            <a:extLst>
              <a:ext uri="{FF2B5EF4-FFF2-40B4-BE49-F238E27FC236}">
                <a16:creationId xmlns:a16="http://schemas.microsoft.com/office/drawing/2014/main" id="{50BC9D78-FF13-4CEB-8ECB-E64E85C5D0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6645" y="3751121"/>
            <a:ext cx="4985065" cy="1606163"/>
          </a:xfrm>
        </p:spPr>
        <p:txBody>
          <a:bodyPr rtlCol="0" anchor="t">
            <a:noAutofit/>
          </a:bodyPr>
          <a:lstStyle>
            <a:lvl1pPr>
              <a:defRPr sz="2400" b="0"/>
            </a:lvl1pPr>
          </a:lstStyle>
          <a:p>
            <a:pPr rtl="0"/>
            <a:r>
              <a:rPr lang="ru-RU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Подзаголовок слайда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B792E4C-AD3B-4E88-8540-E75759746368}"/>
              </a:ext>
            </a:extLst>
          </p:cNvPr>
          <p:cNvSpPr/>
          <p:nvPr userDrawn="1"/>
        </p:nvSpPr>
        <p:spPr>
          <a:xfrm>
            <a:off x="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6A32632F-9ED1-4328-BBE3-B4E014156A29}"/>
              </a:ext>
            </a:extLst>
          </p:cNvPr>
          <p:cNvSpPr/>
          <p:nvPr userDrawn="1"/>
        </p:nvSpPr>
        <p:spPr>
          <a:xfrm rot="5400000">
            <a:off x="-236512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8" name="Нижний колонтитул 4">
            <a:extLst>
              <a:ext uri="{FF2B5EF4-FFF2-40B4-BE49-F238E27FC236}">
                <a16:creationId xmlns:a16="http://schemas.microsoft.com/office/drawing/2014/main" id="{15A37EDE-F10B-4C4B-9572-8778C2D6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5103" y="6309360"/>
            <a:ext cx="4797504" cy="457200"/>
          </a:xfrm>
        </p:spPr>
        <p:txBody>
          <a:bodyPr rtlCol="0"/>
          <a:lstStyle/>
          <a:p>
            <a:pPr algn="l" rtl="0"/>
            <a:r>
              <a:rPr lang="ru-RU"/>
              <a:t>Заголовок презентации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A124D3C-01E3-4B96-BDF0-54851D1739D0}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1" name="Дата 35">
            <a:extLst>
              <a:ext uri="{FF2B5EF4-FFF2-40B4-BE49-F238E27FC236}">
                <a16:creationId xmlns:a16="http://schemas.microsoft.com/office/drawing/2014/main" id="{D6890A67-3C66-4F8A-B1A6-05469F40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/>
          <a:p>
            <a:pPr algn="l" rtl="0"/>
            <a:r>
              <a:rPr lang="ru-RU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1 февраля 20XX</a:t>
            </a:r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2" name="Номер слайда 36">
            <a:extLst>
              <a:ext uri="{FF2B5EF4-FFF2-40B4-BE49-F238E27FC236}">
                <a16:creationId xmlns:a16="http://schemas.microsoft.com/office/drawing/2014/main" id="{46849723-0CBF-47CA-9477-4D42CAC7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‹#›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5" name="Рисунок 64">
            <a:extLst>
              <a:ext uri="{FF2B5EF4-FFF2-40B4-BE49-F238E27FC236}">
                <a16:creationId xmlns:a16="http://schemas.microsoft.com/office/drawing/2014/main" id="{D60E3C33-714C-4528-93A6-4470C3E89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9936" y="-2"/>
            <a:ext cx="5332064" cy="6858002"/>
          </a:xfrm>
          <a:custGeom>
            <a:avLst/>
            <a:gdLst>
              <a:gd name="connsiteX0" fmla="*/ 0 w 5332064"/>
              <a:gd name="connsiteY0" fmla="*/ 0 h 6858002"/>
              <a:gd name="connsiteX1" fmla="*/ 5332064 w 5332064"/>
              <a:gd name="connsiteY1" fmla="*/ 0 h 6858002"/>
              <a:gd name="connsiteX2" fmla="*/ 5332064 w 5332064"/>
              <a:gd name="connsiteY2" fmla="*/ 6858002 h 6858002"/>
              <a:gd name="connsiteX3" fmla="*/ 0 w 5332064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064" h="6858002">
                <a:moveTo>
                  <a:pt x="0" y="0"/>
                </a:moveTo>
                <a:lnTo>
                  <a:pt x="5332064" y="0"/>
                </a:lnTo>
                <a:lnTo>
                  <a:pt x="5332064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6001" y="1834006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1" y="2422380"/>
            <a:ext cx="4727735" cy="3029446"/>
          </a:xfrm>
        </p:spPr>
        <p:txBody>
          <a:bodyPr rtlCol="0"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Нижний колонтитул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Дата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2" name="Номер слайда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725A2F16-8CE0-4F2E-933C-EFDFB1E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C70705-E2EE-4992-AE78-FDBE1285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1C428A7-7771-4474-8BB4-8A6F0FEF8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7" cy="935776"/>
          </a:xfrm>
        </p:spPr>
        <p:txBody>
          <a:bodyPr rtlCol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8730F6-0DF6-48BC-86CC-00BE18350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21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D31104-1E19-4E17-A3FE-2B2C5513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8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2CEB59E-1776-4FF1-BF4D-A33B618FD59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6B55E76-BA79-44AC-B206-DA13D60FDA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0518C4D-71E5-4211-A191-A8ED7185DED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7" y="1828358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D7EF9B63-4443-4EE5-A88B-2F1FA4CC404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7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E54FF8D9-50D3-4515-B896-B127F664C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8" y="1834007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E95B62E8-2D9A-443A-8560-D347C470389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8" y="2419555"/>
            <a:ext cx="3519028" cy="3197260"/>
          </a:xfrm>
        </p:spPr>
        <p:txBody>
          <a:bodyPr rtlCol="0" anchor="t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A7A17E-1562-4B10-9BC8-AB6B45E6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D37258C-9B58-4DC0-BC98-826A38D4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9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Нижний колонтитул 29">
            <a:extLst>
              <a:ext uri="{FF2B5EF4-FFF2-40B4-BE49-F238E27FC236}">
                <a16:creationId xmlns:a16="http://schemas.microsoft.com/office/drawing/2014/main" id="{2F8E2987-7F65-44D5-B3AD-776ECF8D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7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Дата 28">
            <a:extLst>
              <a:ext uri="{FF2B5EF4-FFF2-40B4-BE49-F238E27FC236}">
                <a16:creationId xmlns:a16="http://schemas.microsoft.com/office/drawing/2014/main" id="{08BD4E48-A35B-4475-BC85-E58DA292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1" name="Номер слайда 30">
            <a:extLst>
              <a:ext uri="{FF2B5EF4-FFF2-40B4-BE49-F238E27FC236}">
                <a16:creationId xmlns:a16="http://schemas.microsoft.com/office/drawing/2014/main" id="{FBDAEBAB-F3AA-4DB3-96B7-6387085C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53C66564-535A-4715-9B27-B8AB14F77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821E99-F411-4BAB-8211-C344272A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29B7F2A-CF10-474B-91F1-7C50A7DAF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6669" y="537383"/>
            <a:ext cx="6172412" cy="103192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F0D6D9-A64A-415F-BA44-494062CA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77B49C-9749-4042-A729-C27F58365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1B79F49-5021-4A8F-A90A-5E08F7FB5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B6E270BA-010E-406C-8FBF-0ED0DA28D0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-3"/>
            <a:ext cx="4613544" cy="2249321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4" name="Рисунок 19">
            <a:extLst>
              <a:ext uri="{FF2B5EF4-FFF2-40B4-BE49-F238E27FC236}">
                <a16:creationId xmlns:a16="http://schemas.microsoft.com/office/drawing/2014/main" id="{6E15371C-3F24-44D7-97EB-74C12D53CB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311339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25" name="Рисунок 19">
            <a:extLst>
              <a:ext uri="{FF2B5EF4-FFF2-40B4-BE49-F238E27FC236}">
                <a16:creationId xmlns:a16="http://schemas.microsoft.com/office/drawing/2014/main" id="{E39E0BDE-5895-4B94-90AC-7045292B0B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4613572"/>
            <a:ext cx="4613544" cy="2241520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8823570-AC4F-4679-98CA-DC7F7B2CC1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6671" y="1735745"/>
            <a:ext cx="6172412" cy="3767496"/>
          </a:xfrm>
        </p:spPr>
        <p:txBody>
          <a:bodyPr rtlCol="0" anchor="t">
            <a:normAutofit/>
          </a:bodyPr>
          <a:lstStyle>
            <a:lvl1pPr>
              <a:buFont typeface="Arial" panose="020B0604020202020204" pitchFamily="34" charset="0"/>
              <a:buNone/>
              <a:defRPr sz="1600" b="0"/>
            </a:lvl1pPr>
          </a:lstStyle>
          <a:p>
            <a:pPr rtl="0"/>
            <a:r>
              <a:rPr lang="ru-RU"/>
              <a:t> Текст слайда</a:t>
            </a: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BB6B62FA-FEDE-42B0-8B7B-24AE138E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8" y="6309360"/>
            <a:ext cx="3271516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6" name="Дата 3">
            <a:extLst>
              <a:ext uri="{FF2B5EF4-FFF2-40B4-BE49-F238E27FC236}">
                <a16:creationId xmlns:a16="http://schemas.microsoft.com/office/drawing/2014/main" id="{9E8578BE-8DB2-4FE6-B45A-2B3415CE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6668" y="6309360"/>
            <a:ext cx="3411973" cy="4572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6AF7C96F-C1E5-45F5-B070-2D025E7B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45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3DC2F0A-1748-49AE-AF72-D6BBB4F8F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3DF7B1-E0C5-4E09-BB5C-F11EA14D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6791"/>
            <a:ext cx="6833381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BC678EC-E47C-4AC2-A75A-7022CECD0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4623" y="1138041"/>
            <a:ext cx="4862811" cy="2019488"/>
          </a:xfrm>
        </p:spPr>
        <p:txBody>
          <a:bodyPr rtlCol="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ЩЕЛКНИТЕ, ЧТОБЫ ДОБАВИТЬ ЗАГОЛОВОК</a:t>
            </a:r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8B745891-A8DA-4640-BB3F-1693FC5AC4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25" y="4943"/>
            <a:ext cx="5333977" cy="3392053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BC2DF568-4EA5-4F79-980F-47FC90AEA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67714" y="3461004"/>
            <a:ext cx="5728215" cy="3396997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4E69A-5ABD-42DF-A2B0-997A62625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062" y="920166"/>
            <a:ext cx="1070775" cy="2466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C2B6D0A-4A1F-4B59-B429-AD3FABC74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B66529-F6B7-4C1C-8291-8139628DF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48456"/>
            <a:ext cx="6833383" cy="717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2245B9-34B5-4F89-8EA6-C018B9D4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25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0814BE-76E8-43EC-9616-A1F02F053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8AAA0A6-9D4B-4AA2-82F0-77E5ECF4B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6763" y="3928342"/>
            <a:ext cx="4162319" cy="22850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4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17" name="Нижний колонтитул 12">
            <a:extLst>
              <a:ext uri="{FF2B5EF4-FFF2-40B4-BE49-F238E27FC236}">
                <a16:creationId xmlns:a16="http://schemas.microsoft.com/office/drawing/2014/main" id="{8E3FFD99-95F0-47A4-8642-FB9FECEC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5917" y="6309360"/>
            <a:ext cx="4946592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4727536-E532-4015-A178-0ABB6B09C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11">
            <a:extLst>
              <a:ext uri="{FF2B5EF4-FFF2-40B4-BE49-F238E27FC236}">
                <a16:creationId xmlns:a16="http://schemas.microsoft.com/office/drawing/2014/main" id="{22977876-C29D-4D32-9948-303465AE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15">
            <a:extLst>
              <a:ext uri="{FF2B5EF4-FFF2-40B4-BE49-F238E27FC236}">
                <a16:creationId xmlns:a16="http://schemas.microsoft.com/office/drawing/2014/main" id="{6A7BC11E-2EF0-4989-9A7E-7AB377DB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76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F5F5DFA-1BC3-4062-9356-6145C9F7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B5D461-AEC0-477F-A77A-6227F95A8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75814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1A041D-DE47-45FA-AC78-CC7FD025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1614254-52EF-4F58-99B1-CDA7C3922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9" y="1095510"/>
            <a:ext cx="82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D3B3ABA-0408-41EA-935D-D4F4586AA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179" y="1475401"/>
            <a:ext cx="6623040" cy="79186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0D7EF23-28EE-4115-879A-D95BBAC66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7181" y="2502049"/>
            <a:ext cx="6623039" cy="3030599"/>
          </a:xfrm>
        </p:spPr>
        <p:txBody>
          <a:bodyPr rtlCol="0" anchor="t">
            <a:normAutofit/>
          </a:bodyPr>
          <a:lstStyle>
            <a:lvl1pPr>
              <a:defRPr sz="2000" b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E4B41004-DE9E-4B19-B7DE-91782B37C8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4349" y="1085433"/>
            <a:ext cx="3997652" cy="5037857"/>
          </a:xfrm>
          <a:custGeom>
            <a:avLst/>
            <a:gdLst>
              <a:gd name="connsiteX0" fmla="*/ 0 w 3997652"/>
              <a:gd name="connsiteY0" fmla="*/ 0 h 5037857"/>
              <a:gd name="connsiteX1" fmla="*/ 3997652 w 3997652"/>
              <a:gd name="connsiteY1" fmla="*/ 0 h 5037857"/>
              <a:gd name="connsiteX2" fmla="*/ 3997652 w 3997652"/>
              <a:gd name="connsiteY2" fmla="*/ 5037857 h 5037857"/>
              <a:gd name="connsiteX3" fmla="*/ 0 w 3997652"/>
              <a:gd name="connsiteY3" fmla="*/ 5037857 h 503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7652" h="5037857">
                <a:moveTo>
                  <a:pt x="0" y="0"/>
                </a:moveTo>
                <a:lnTo>
                  <a:pt x="3997652" y="0"/>
                </a:lnTo>
                <a:lnTo>
                  <a:pt x="3997652" y="5037857"/>
                </a:lnTo>
                <a:lnTo>
                  <a:pt x="0" y="5037857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837301C-2B9B-4119-9002-BD6DB2AB8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44407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12738D-D0ED-4899-A01C-42439B5B3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06532" y="6167617"/>
            <a:ext cx="398241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ED261D-45B9-40C1-8341-8B8B796E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Нижний колонтитул 7">
            <a:extLst>
              <a:ext uri="{FF2B5EF4-FFF2-40B4-BE49-F238E27FC236}">
                <a16:creationId xmlns:a16="http://schemas.microsoft.com/office/drawing/2014/main" id="{182CF530-D736-4104-8678-850EEDF9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9" y="6309360"/>
            <a:ext cx="6623040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E23953F-BF80-48E0-8282-62907D6C2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Дата 5">
            <a:extLst>
              <a:ext uri="{FF2B5EF4-FFF2-40B4-BE49-F238E27FC236}">
                <a16:creationId xmlns:a16="http://schemas.microsoft.com/office/drawing/2014/main" id="{8DEDB7CE-711E-4E43-9450-4C7BECE2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8" y="6309360"/>
            <a:ext cx="1885599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0" name="Номер слайда 9">
            <a:extLst>
              <a:ext uri="{FF2B5EF4-FFF2-40B4-BE49-F238E27FC236}">
                <a16:creationId xmlns:a16="http://schemas.microsoft.com/office/drawing/2014/main" id="{F5D9588C-9E6B-42F6-8B42-D1838862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C341663-7159-49AD-AAF3-4B3C490D8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6DEFA91-CCB3-4B9E-9CFC-AA9D92073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396996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3D2425-8E71-4C9D-8737-018CE445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F2EB12-394C-40E4-9186-CBD6635B5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3F9468C-8821-4670-9C7C-78E7D7586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5916" y="673308"/>
            <a:ext cx="6457717" cy="158089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5" name="Рисунок 5">
            <a:extLst>
              <a:ext uri="{FF2B5EF4-FFF2-40B4-BE49-F238E27FC236}">
                <a16:creationId xmlns:a16="http://schemas.microsoft.com/office/drawing/2014/main" id="{6198A97B-719D-4F79-A04B-46EE272A1D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3461004"/>
            <a:ext cx="4613547" cy="3396996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34" name="Рисунок 5">
            <a:extLst>
              <a:ext uri="{FF2B5EF4-FFF2-40B4-BE49-F238E27FC236}">
                <a16:creationId xmlns:a16="http://schemas.microsoft.com/office/drawing/2014/main" id="{79E62157-5D84-47E4-9718-5408E1C7E7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13548" cy="3396994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551E6FEF-934C-427E-A65F-F501B04FC7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5919" y="2353586"/>
            <a:ext cx="6457717" cy="3767496"/>
          </a:xfrm>
        </p:spPr>
        <p:txBody>
          <a:bodyPr rtlCol="0" anchor="t">
            <a:normAutofit/>
          </a:bodyPr>
          <a:lstStyle>
            <a:lvl1pPr>
              <a:defRPr sz="1600" b="0" baseline="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31" name="Нижний колонтитул 4">
            <a:extLst>
              <a:ext uri="{FF2B5EF4-FFF2-40B4-BE49-F238E27FC236}">
                <a16:creationId xmlns:a16="http://schemas.microsoft.com/office/drawing/2014/main" id="{CA12CF76-B207-465C-A494-3C57818A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06" y="6309360"/>
            <a:ext cx="4097031" cy="457200"/>
          </a:xfrm>
        </p:spPr>
        <p:txBody>
          <a:bodyPr rtlCol="0"/>
          <a:lstStyle>
            <a:lvl1pPr>
              <a:defRPr>
                <a:effectLst>
                  <a:outerShdw blurRad="50800" dist="38100" dir="240000" algn="ctr" rotWithShape="0">
                    <a:schemeClr val="tx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9F682261-0FB4-4600-86B5-DDF27881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304" y="6309360"/>
            <a:ext cx="3411973" cy="457200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ru-RU">
                <a:solidFill>
                  <a:schemeClr val="tx2"/>
                </a:solidFill>
              </a:rPr>
              <a:t>1 февраля 20XX</a:t>
            </a:r>
            <a:endParaRPr lang="ru-RU" dirty="0"/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632EB37A-06D5-4BC7-BC11-75B1719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E77A60-3019-43AE-AA38-E130C04CFD8D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FDBF0FB-88D2-4271-BFAF-D129CF8C2F68}"/>
              </a:ext>
            </a:extLst>
          </p:cNvPr>
          <p:cNvSpPr/>
          <p:nvPr userDrawn="1"/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62B807B-6DFA-471C-B675-016416207F0E}"/>
              </a:ext>
            </a:extLst>
          </p:cNvPr>
          <p:cNvSpPr/>
          <p:nvPr userDrawn="1"/>
        </p:nvSpPr>
        <p:spPr>
          <a:xfrm>
            <a:off x="1526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555D4C0-9882-489D-AD77-A9F38B3784A6}"/>
              </a:ext>
            </a:extLst>
          </p:cNvPr>
          <p:cNvSpPr/>
          <p:nvPr userDrawn="1"/>
        </p:nvSpPr>
        <p:spPr>
          <a:xfrm>
            <a:off x="7585468" y="1095510"/>
            <a:ext cx="460348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63F61843-5C9C-49E0-8A90-64085BC79F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73505" y="1709532"/>
            <a:ext cx="3754671" cy="2528515"/>
          </a:xfrm>
        </p:spPr>
        <p:txBody>
          <a:bodyPr rtlCol="0" anchor="b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sz="3600" b="1" cap="none">
                <a:solidFill>
                  <a:schemeClr val="tx2"/>
                </a:solidFill>
              </a:rPr>
              <a:t>Заголовок слайда</a:t>
            </a:r>
          </a:p>
        </p:txBody>
      </p:sp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15C8BDC7-F09C-40A3-B14E-9A49781EE6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915" y="4238046"/>
            <a:ext cx="3806919" cy="1741404"/>
          </a:xfrm>
        </p:spPr>
        <p:txBody>
          <a:bodyPr rtlCol="0" anchor="t">
            <a:normAutofit/>
          </a:bodyPr>
          <a:lstStyle>
            <a:lvl1pPr>
              <a:defRPr sz="1600" b="0"/>
            </a:lvl1pPr>
          </a:lstStyle>
          <a:p>
            <a:pPr rtl="0"/>
            <a:r>
              <a:rPr lang="ru-RU" sz="2000">
                <a:solidFill>
                  <a:schemeClr val="tx2"/>
                </a:solidFill>
              </a:rPr>
              <a:t>Подзаголовок слайда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47A5DB4-1ED7-4630-89AF-F1802E44EF89}"/>
              </a:ext>
            </a:extLst>
          </p:cNvPr>
          <p:cNvSpPr/>
          <p:nvPr userDrawn="1"/>
        </p:nvSpPr>
        <p:spPr>
          <a:xfrm>
            <a:off x="0" y="6144407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E5D4012-4107-490F-A369-EA7063242A98}"/>
              </a:ext>
            </a:extLst>
          </p:cNvPr>
          <p:cNvSpPr/>
          <p:nvPr userDrawn="1"/>
        </p:nvSpPr>
        <p:spPr>
          <a:xfrm>
            <a:off x="7585468" y="6167617"/>
            <a:ext cx="4603483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95C79E2-9EA5-4713-B4AF-0E4572CFFA2F}"/>
              </a:ext>
            </a:extLst>
          </p:cNvPr>
          <p:cNvSpPr/>
          <p:nvPr userDrawn="1"/>
        </p:nvSpPr>
        <p:spPr>
          <a:xfrm>
            <a:off x="1526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74C09E2-06F0-4230-8DAD-A0DBF01F8603}"/>
              </a:ext>
            </a:extLst>
          </p:cNvPr>
          <p:cNvSpPr/>
          <p:nvPr userDrawn="1"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0" name="Рисунок 38">
            <a:extLst>
              <a:ext uri="{FF2B5EF4-FFF2-40B4-BE49-F238E27FC236}">
                <a16:creationId xmlns:a16="http://schemas.microsoft.com/office/drawing/2014/main" id="{AB2070F4-085F-4F8D-A1E8-A58E5F8F06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095509"/>
            <a:ext cx="7519932" cy="5016892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EBA854-A26D-41C5-9D40-DF6B49ACB136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95BFA7-EB65-4E20-A693-324FEF74D3A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9E9218-0397-4231-81F4-03972AB6A3DD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1905177-1789-44BB-950A-7018653E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2F4B8C-C655-4441-A7FF-616EF634E6E1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9301A4-3CA9-4D0E-944E-1BE5921FA0B3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A9C29C55-D1EC-4DD4-BA5B-11E4AB15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C31C8C6B-3212-41F0-A8A1-4A6A700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67357410-255F-470C-AD92-44B15997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70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1044054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5732061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13" name="Дата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A8A107B-E23F-4793-95B4-335240DB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5111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7568F3C-8CA8-489A-9870-E2C458355C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6151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615126 w 12192000"/>
              <a:gd name="connsiteY3" fmla="*/ 6858000 h 6858000"/>
              <a:gd name="connsiteX4" fmla="*/ 0 w 12192000"/>
              <a:gd name="connsiteY4" fmla="*/ 0 h 6858000"/>
              <a:gd name="connsiteX5" fmla="*/ 4551118 w 12192000"/>
              <a:gd name="connsiteY5" fmla="*/ 0 h 6858000"/>
              <a:gd name="connsiteX6" fmla="*/ 4551118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6151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615126" y="6858000"/>
                </a:lnTo>
                <a:close/>
                <a:moveTo>
                  <a:pt x="0" y="0"/>
                </a:moveTo>
                <a:lnTo>
                  <a:pt x="4551118" y="0"/>
                </a:lnTo>
                <a:lnTo>
                  <a:pt x="45511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C14E8-F37D-4BEA-9D62-5E707EDF0D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24" y="1095510"/>
            <a:ext cx="4606535" cy="3936931"/>
          </a:xfrm>
          <a:solidFill>
            <a:schemeClr val="tx2"/>
          </a:solidFill>
        </p:spPr>
        <p:txBody>
          <a:bodyPr rIns="365760" rtlCol="0" anchor="b"/>
          <a:lstStyle>
            <a:lvl1pPr marL="365760">
              <a:lnSpc>
                <a:spcPct val="100000"/>
              </a:lnSpc>
              <a:spcBef>
                <a:spcPts val="1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784D33-9C88-49E6-8F90-05148C549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5" y="5032439"/>
            <a:ext cx="4606535" cy="1079962"/>
          </a:xfrm>
          <a:solidFill>
            <a:schemeClr val="tx2"/>
          </a:solidFill>
        </p:spPr>
        <p:txBody>
          <a:bodyPr rtlCol="0" anchor="ctr"/>
          <a:lstStyle>
            <a:lvl1pPr marL="365760"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4" name="Нижний колонтитул 4">
            <a:extLst>
              <a:ext uri="{FF2B5EF4-FFF2-40B4-BE49-F238E27FC236}">
                <a16:creationId xmlns:a16="http://schemas.microsoft.com/office/drawing/2014/main" id="{5CD820E0-0083-439B-A9DE-C3DEA1DE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9" y="6309360"/>
            <a:ext cx="6007691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26" name="Дата 3">
            <a:extLst>
              <a:ext uri="{FF2B5EF4-FFF2-40B4-BE49-F238E27FC236}">
                <a16:creationId xmlns:a16="http://schemas.microsoft.com/office/drawing/2014/main" id="{D8A8D931-E01B-43C0-806F-2413BF59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4" y="6309360"/>
            <a:ext cx="215113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27" name="Номер слайда 6">
            <a:extLst>
              <a:ext uri="{FF2B5EF4-FFF2-40B4-BE49-F238E27FC236}">
                <a16:creationId xmlns:a16="http://schemas.microsoft.com/office/drawing/2014/main" id="{0F3F4E6D-F4D2-430F-A2C3-3C037D77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F91A3C-7ABB-4E5E-B04F-29DB072AE13C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B9AABE-3FBC-4E64-8672-D073D4A3F41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8FF13AE-FEBF-40A1-A799-6EB275CBBCB5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EACBDB11-07EC-4982-BBFA-8EECF50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7B21770-EBB9-4C73-BE13-26901F3CC9F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172AFA4-5141-4F0F-B9F6-0BE3ADBED218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3" name="Нижний колонтитул 4">
            <a:extLst>
              <a:ext uri="{FF2B5EF4-FFF2-40B4-BE49-F238E27FC236}">
                <a16:creationId xmlns:a16="http://schemas.microsoft.com/office/drawing/2014/main" id="{41DE758B-03CF-48F8-BCBE-AD97B704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34" name="Дата 3">
            <a:extLst>
              <a:ext uri="{FF2B5EF4-FFF2-40B4-BE49-F238E27FC236}">
                <a16:creationId xmlns:a16="http://schemas.microsoft.com/office/drawing/2014/main" id="{1640606E-041A-4385-96D7-3C6E775E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35" name="Номер слайда 5">
            <a:extLst>
              <a:ext uri="{FF2B5EF4-FFF2-40B4-BE49-F238E27FC236}">
                <a16:creationId xmlns:a16="http://schemas.microsoft.com/office/drawing/2014/main" id="{35844B60-1EF6-4A90-9030-B5043BCD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Прямоугольник 1">
            <a:extLst>
              <a:ext uri="{FF2B5EF4-FFF2-40B4-BE49-F238E27FC236}">
                <a16:creationId xmlns:a16="http://schemas.microsoft.com/office/drawing/2014/main" id="{30FB3D5A-25E2-453F-A78E-0A20BDCE80A2}"/>
              </a:ext>
            </a:extLst>
          </p:cNvPr>
          <p:cNvSpPr/>
          <p:nvPr userDrawn="1"/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796342-0E80-4F8E-9563-9F5EDFC0DDF2}"/>
              </a:ext>
            </a:extLst>
          </p:cNvPr>
          <p:cNvSpPr/>
          <p:nvPr userDrawn="1"/>
        </p:nvSpPr>
        <p:spPr>
          <a:xfrm>
            <a:off x="1038770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B2F5D-C3BA-453E-8F4D-97074F48C7AE}"/>
              </a:ext>
            </a:extLst>
          </p:cNvPr>
          <p:cNvSpPr/>
          <p:nvPr userDrawn="1"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2D50E3-A27A-4AF6-928B-286E7BDB4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2" y="4872251"/>
            <a:ext cx="10013709" cy="10303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>
                <a:solidFill>
                  <a:schemeClr val="bg1"/>
                </a:solidFill>
              </a:rPr>
              <a:t>Заголовок слайда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74FDF0-F4BE-433D-86EE-9E1832D4388B}"/>
              </a:ext>
            </a:extLst>
          </p:cNvPr>
          <p:cNvSpPr/>
          <p:nvPr userDrawn="1"/>
        </p:nvSpPr>
        <p:spPr>
          <a:xfrm>
            <a:off x="-1" y="4790620"/>
            <a:ext cx="1006767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DFCD07-1301-45ED-B326-449ECFADE70D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BD5DA270-E83F-4CC8-9DA6-27CA3AEC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9" name="Дата 3">
            <a:extLst>
              <a:ext uri="{FF2B5EF4-FFF2-40B4-BE49-F238E27FC236}">
                <a16:creationId xmlns:a16="http://schemas.microsoft.com/office/drawing/2014/main" id="{57804587-2E59-4D83-B86E-83ADAE4F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5339F117-3072-4F0C-8D1D-E5DC918C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3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1" y="0"/>
            <a:ext cx="7473699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9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76671" y="705115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376671" y="6309360"/>
            <a:ext cx="454961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1 февраля 20XX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42919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69203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FAEF9944-A4F6-4C59-AEBD-678D6480B8E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 userDrawn="1">
          <p15:clr>
            <a:srgbClr val="F26B43"/>
          </p15:clr>
        </p15:guide>
        <p15:guide id="2" orient="horz" pos="3960" userDrawn="1">
          <p15:clr>
            <a:srgbClr val="F26B43"/>
          </p15:clr>
        </p15:guide>
        <p15:guide id="3" orient="horz" pos="1536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pos="4416" userDrawn="1">
          <p15:clr>
            <a:srgbClr val="F26B43"/>
          </p15:clr>
        </p15:guide>
        <p15:guide id="6" pos="4800" userDrawn="1">
          <p15:clr>
            <a:srgbClr val="F26B43"/>
          </p15:clr>
        </p15:guide>
        <p15:guide id="7" orient="horz" pos="360" userDrawn="1">
          <p15:clr>
            <a:srgbClr val="F26B43"/>
          </p15:clr>
        </p15:guide>
        <p15:guide id="8" pos="7368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4B0552E2-3F84-4A73-A16B-C54043C66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307" y="3751121"/>
            <a:ext cx="5403403" cy="2011504"/>
          </a:xfrm>
        </p:spPr>
        <p:txBody>
          <a:bodyPr vert="horz" lIns="109728" tIns="109728" rIns="109728" bIns="91440" rtlCol="0" anchor="t">
            <a:normAutofit fontScale="70000" lnSpcReduction="20000"/>
          </a:bodyPr>
          <a:lstStyle/>
          <a:p>
            <a:r>
              <a:rPr lang="ru-RU" dirty="0"/>
              <a:t>Докладчик: Лузинсан А.А., </a:t>
            </a:r>
            <a:br>
              <a:rPr lang="ru-RU" dirty="0"/>
            </a:br>
            <a:r>
              <a:rPr lang="ru-RU" dirty="0"/>
              <a:t>студент гр. 430-2, ТУСУР</a:t>
            </a:r>
          </a:p>
          <a:p>
            <a:pPr rtl="0"/>
            <a:r>
              <a:rPr lang="ru-RU" dirty="0"/>
              <a:t>Научный руководитель: Захарова А.А., </a:t>
            </a:r>
            <a:br>
              <a:rPr lang="ru-RU" dirty="0"/>
            </a:br>
            <a:r>
              <a:rPr lang="ru-RU" dirty="0"/>
              <a:t>профессор, д.т.н., доцент</a:t>
            </a:r>
          </a:p>
        </p:txBody>
      </p:sp>
      <p:pic>
        <p:nvPicPr>
          <p:cNvPr id="41" name="Рисунок 40" descr="Большая комната со стеклянными стенами&#10;">
            <a:extLst>
              <a:ext uri="{FF2B5EF4-FFF2-40B4-BE49-F238E27FC236}">
                <a16:creationId xmlns:a16="http://schemas.microsoft.com/office/drawing/2014/main" id="{9FB4A3D7-302B-4FAB-B9BD-5F75A796AC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9936" y="-28575"/>
            <a:ext cx="5332064" cy="6858002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CC2F0D-F675-4981-98F1-DC1F853D4695}"/>
              </a:ext>
            </a:extLst>
          </p:cNvPr>
          <p:cNvSpPr/>
          <p:nvPr/>
        </p:nvSpPr>
        <p:spPr>
          <a:xfrm>
            <a:off x="1228307" y="824593"/>
            <a:ext cx="8044614" cy="2595598"/>
          </a:xfrm>
          <a:prstGeom prst="rect">
            <a:avLst/>
          </a:prstGeom>
          <a:solidFill>
            <a:srgbClr val="595460"/>
          </a:solidFill>
          <a:ln>
            <a:noFill/>
          </a:ln>
          <a:effectLst>
            <a:softEdge rad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29686-87BE-4E75-8373-8D06DD44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rtl="0"/>
            <a:r>
              <a:rPr lang="ru-RU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33138F-06C1-46B9-8F23-C4B5783F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14B6A3-5F3E-4909-8ED5-87FE8249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758" y="958662"/>
            <a:ext cx="8044614" cy="2371725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rtl="0"/>
            <a:r>
              <a:rPr lang="ru-RU" sz="3600" dirty="0"/>
              <a:t>Системный анализ процесса разработки корпоративного сайта в </a:t>
            </a:r>
            <a:r>
              <a:rPr lang="en-US" sz="3600" dirty="0"/>
              <a:t>Web-</a:t>
            </a:r>
            <a:r>
              <a:rPr lang="ru-RU" sz="3600" dirty="0"/>
              <a:t>студии</a:t>
            </a:r>
          </a:p>
        </p:txBody>
      </p:sp>
    </p:spTree>
    <p:extLst>
      <p:ext uri="{BB962C8B-B14F-4D97-AF65-F5344CB8AC3E}">
        <p14:creationId xmlns:p14="http://schemas.microsoft.com/office/powerpoint/2010/main" val="311154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целей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6" name="Изображение8">
            <a:extLst>
              <a:ext uri="{FF2B5EF4-FFF2-40B4-BE49-F238E27FC236}">
                <a16:creationId xmlns:a16="http://schemas.microsoft.com/office/drawing/2014/main" id="{CBAC9F13-197D-4752-9C5B-0D67A2DB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04376"/>
            <a:ext cx="12182747" cy="50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80644"/>
            <a:ext cx="12057089" cy="935776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/>
              <a:t>Провести анализ доступных вендоров и оценить риски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8997"/>
            <a:ext cx="5861154" cy="4557010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создать список потенциальных вендоров исходя из предоставленной информации специализированных организаций и оценить риски, полагаясь на годовой оборот, прибыльность, клиентскую базу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позаимствовать вендора, полагаясь на выбор компании-конкурента и рассчитать риски исходя из взаимозаменяемости текущей технологической платформы на планируемую техническую архитектуру;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1" y="1339773"/>
            <a:ext cx="6095999" cy="4746234"/>
          </a:xfrm>
        </p:spPr>
        <p:txBody>
          <a:bodyPr rtlCol="0">
            <a:noAutofit/>
          </a:bodyPr>
          <a:lstStyle/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x3 - изучить список популярных изданий в сети Интернет и проанализировать найденных вендоров по географическим критериям: географический фокус, местоположение команды разработчиков, ближайший офис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x4 - обратиться к TRF-компании и проанализировать индустриальных фокус предоставленного вендора;</a:t>
            </a:r>
          </a:p>
          <a:p>
            <a:pPr rtl="0"/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x5 - обратиться за услугами финансовых аналитиков в банки и инвестиционные компании, с целью предоставления информации о подходящих вендорах и провести функциональных анализ, позволяющий оценить наличие модулей, решающих функционально специфические запросы </a:t>
            </a:r>
            <a:r>
              <a:rPr lang="ru-RU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-студии.</a:t>
            </a:r>
          </a:p>
          <a:p>
            <a:pPr marL="0" indent="0" rtl="0">
              <a:buNone/>
            </a:pPr>
            <a:endParaRPr lang="ru-RU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Альтернативы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06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 descr="Небоскреб">
            <a:extLst>
              <a:ext uri="{FF2B5EF4-FFF2-40B4-BE49-F238E27FC236}">
                <a16:creationId xmlns:a16="http://schemas.microsoft.com/office/drawing/2014/main" id="{8151A96E-A066-4899-8E11-03CDD28C5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МЕТОД ГРУППОВОГО ПАРНОГО СРАВНЕНИЯ (СИСТЕМА ОЦЕНОК 1</a:t>
            </a:r>
            <a:r>
              <a:rPr lang="en-US" sz="3000" dirty="0"/>
              <a:t>/</a:t>
            </a:r>
            <a:r>
              <a:rPr lang="ru-RU" sz="3000" dirty="0"/>
              <a:t>0)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Метод оценки альтернатив</a:t>
            </a:r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1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153" y="898357"/>
            <a:ext cx="2669747" cy="1347537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1800" dirty="0"/>
              <a:t>Руководитель </a:t>
            </a:r>
            <a:r>
              <a:rPr lang="en-US" sz="1800" dirty="0"/>
              <a:t>web-</a:t>
            </a:r>
            <a:r>
              <a:rPr lang="ru-RU" sz="1800" dirty="0"/>
              <a:t>студии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13</a:t>
            </a:fld>
            <a:endParaRPr lang="ru-RU" dirty="0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25376B32-E53C-4C93-A211-B8B4B29C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86578"/>
              </p:ext>
            </p:extLst>
          </p:nvPr>
        </p:nvGraphicFramePr>
        <p:xfrm>
          <a:off x="1298152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92436"/>
              </p:ext>
            </p:extLst>
          </p:nvPr>
        </p:nvGraphicFramePr>
        <p:xfrm>
          <a:off x="5207353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E64BA1A-B80A-44DD-A375-7C54EAE87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17952"/>
              </p:ext>
            </p:extLst>
          </p:nvPr>
        </p:nvGraphicFramePr>
        <p:xfrm>
          <a:off x="9116554" y="2835614"/>
          <a:ext cx="2669748" cy="3000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495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44958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</a:tblGrid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00078"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ACFAF49-E02F-4387-B5C1-EB76016E81DA}"/>
              </a:ext>
            </a:extLst>
          </p:cNvPr>
          <p:cNvSpPr txBox="1">
            <a:spLocks/>
          </p:cNvSpPr>
          <p:nvPr/>
        </p:nvSpPr>
        <p:spPr>
          <a:xfrm>
            <a:off x="5207354" y="898357"/>
            <a:ext cx="2669748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Технический директор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C6213B4E-525E-4C23-AF6C-F1FAC566C6F4}"/>
              </a:ext>
            </a:extLst>
          </p:cNvPr>
          <p:cNvSpPr txBox="1">
            <a:spLocks/>
          </p:cNvSpPr>
          <p:nvPr/>
        </p:nvSpPr>
        <p:spPr>
          <a:xfrm>
            <a:off x="9116554" y="898357"/>
            <a:ext cx="2669747" cy="134753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/>
              <a:t>Менеджер по продажам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3" y="1044054"/>
            <a:ext cx="10415995" cy="103036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Обобщённая матрица парных сравнений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3" y="6309360"/>
            <a:ext cx="5732061" cy="457200"/>
          </a:xfrm>
        </p:spPr>
        <p:txBody>
          <a:bodyPr rtlCol="0"/>
          <a:lstStyle/>
          <a:p>
            <a:pPr rtl="0"/>
            <a:r>
              <a:rPr lang="ru-RU" dirty="0"/>
              <a:t>М</a:t>
            </a:r>
            <a:r>
              <a:rPr lang="ru-RU" sz="1200" dirty="0"/>
              <a:t>етод группового парного сравнения </a:t>
            </a:r>
          </a:p>
          <a:p>
            <a:pPr rtl="0"/>
            <a:r>
              <a:rPr lang="ru-RU" sz="1200" dirty="0"/>
              <a:t>(система оценок 1</a:t>
            </a:r>
            <a:r>
              <a:rPr lang="en-US" sz="1200" dirty="0"/>
              <a:t>/</a:t>
            </a:r>
            <a:r>
              <a:rPr lang="ru-RU" sz="1200" dirty="0"/>
              <a:t>0)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1549FE1A-48B3-4098-B13B-0DD0138C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64096"/>
              </p:ext>
            </p:extLst>
          </p:nvPr>
        </p:nvGraphicFramePr>
        <p:xfrm>
          <a:off x="2264671" y="2763338"/>
          <a:ext cx="8555111" cy="2857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360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431299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39011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3959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38501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401053">
                  <a:extLst>
                    <a:ext uri="{9D8B030D-6E8A-4147-A177-3AD203B41FA5}">
                      <a16:colId xmlns:a16="http://schemas.microsoft.com/office/drawing/2014/main" val="2105002855"/>
                    </a:ext>
                  </a:extLst>
                </a:gridCol>
                <a:gridCol w="2951747">
                  <a:extLst>
                    <a:ext uri="{9D8B030D-6E8A-4147-A177-3AD203B41FA5}">
                      <a16:colId xmlns:a16="http://schemas.microsoft.com/office/drawing/2014/main" val="445217389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2302413740"/>
                    </a:ext>
                  </a:extLst>
                </a:gridCol>
              </a:tblGrid>
              <a:tr h="67904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элементов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Ранг альтернативы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300100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x5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Liberation Serif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925" marR="34925" marT="34925" marB="34925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06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155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D5E41E0-4617-456C-928D-364D0C0887D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  <a14:imgEffect>
                      <a14:brightnessContrast bright="-5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1B3AD758-B43F-43DC-8A29-B21D2FA5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5" y="1095508"/>
            <a:ext cx="4606535" cy="3936931"/>
          </a:xfrm>
        </p:spPr>
        <p:txBody>
          <a:bodyPr rtlCol="0" anchor="b">
            <a:noAutofit/>
          </a:bodyPr>
          <a:lstStyle/>
          <a:p>
            <a:pPr rtl="0"/>
            <a:r>
              <a:rPr lang="ru-RU" sz="3000" dirty="0"/>
              <a:t>РЕАЛИЗАЦИЯ МЕТОДА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1D83C2FF-8BF9-4D9A-90A2-5676AC906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726" y="5032439"/>
            <a:ext cx="4606535" cy="1079962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ru-RU" dirty="0"/>
              <a:t>М</a:t>
            </a:r>
            <a:r>
              <a:rPr lang="ru-RU" sz="1800" dirty="0"/>
              <a:t>етод группового парного сравнения </a:t>
            </a:r>
            <a:br>
              <a:rPr lang="ru-RU" sz="1800" dirty="0"/>
            </a:br>
            <a:r>
              <a:rPr lang="ru-RU" sz="1800" dirty="0"/>
              <a:t>(система оценок 1</a:t>
            </a:r>
            <a:r>
              <a:rPr lang="en-US" sz="1800" dirty="0"/>
              <a:t>/</a:t>
            </a:r>
            <a:r>
              <a:rPr lang="ru-RU" sz="1800" dirty="0"/>
              <a:t>0)</a:t>
            </a:r>
            <a:endParaRPr lang="ru-RU" dirty="0"/>
          </a:p>
        </p:txBody>
      </p:sp>
      <p:sp>
        <p:nvSpPr>
          <p:cNvPr id="22" name="Дата 21">
            <a:extLst>
              <a:ext uri="{FF2B5EF4-FFF2-40B4-BE49-F238E27FC236}">
                <a16:creationId xmlns:a16="http://schemas.microsoft.com/office/drawing/2014/main" id="{4BF5207B-DCE0-4C8D-BC19-B3B495A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8CCD3357-E9A1-4B6C-ACE7-EBAE9E70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9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D0AE722-3A17-4292-8B0C-015DEE2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Альтернативное ПО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DA519990-3C01-4761-BF8E-8A8BC2C56B3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7521" y="1454478"/>
            <a:ext cx="4754880" cy="818574"/>
          </a:xfrm>
        </p:spPr>
        <p:txBody>
          <a:bodyPr rtlCol="0"/>
          <a:lstStyle/>
          <a:p>
            <a:pPr rtl="0"/>
            <a:r>
              <a:rPr lang="ru-RU" dirty="0"/>
              <a:t>ПР-1 в среде </a:t>
            </a:r>
            <a:r>
              <a:rPr lang="en-US" dirty="0"/>
              <a:t>Free-Pascal</a:t>
            </a:r>
            <a:endParaRPr lang="ru-RU" dirty="0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98A93BCF-7682-4066-8958-65ED5DD224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373622" y="1337276"/>
            <a:ext cx="6637424" cy="935776"/>
          </a:xfrm>
        </p:spPr>
        <p:txBody>
          <a:bodyPr rtlCol="0"/>
          <a:lstStyle/>
          <a:p>
            <a:pPr rtl="0"/>
            <a:r>
              <a:rPr lang="ru-RU" dirty="0"/>
              <a:t>Метод парных сравнений платформы «Система </a:t>
            </a:r>
            <a:r>
              <a:rPr lang="en-US" dirty="0"/>
              <a:t>HT-LINE</a:t>
            </a:r>
            <a:r>
              <a:rPr lang="ru-RU" dirty="0"/>
              <a:t>»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1A468-4484-47F2-8588-752552EE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EABB9-3A4D-494A-BBFF-20F1A5F8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2" y="6309360"/>
            <a:ext cx="3411973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5989F-94E4-487A-845C-A4F547DD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106D93-34EF-484F-9D6D-8AD305A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2273052"/>
            <a:ext cx="4754880" cy="353763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2A865C6-E781-4234-90F6-BD7E54AB1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2" y="2273052"/>
            <a:ext cx="6688870" cy="35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7F75F49-C034-480C-BF42-A457B92F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Стартовое представление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E43692-0C8D-4CD7-B6E4-87299B49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C1E5CE-E700-4051-9A1B-74392F9F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284A8D-A9ED-4EB8-B282-A34AB39E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7" name="Изображение16">
            <a:extLst>
              <a:ext uri="{FF2B5EF4-FFF2-40B4-BE49-F238E27FC236}">
                <a16:creationId xmlns:a16="http://schemas.microsoft.com/office/drawing/2014/main" id="{EE2F140E-AD36-4931-87CA-5DACDF119884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5196" y="0"/>
            <a:ext cx="8757604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7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7" name="Изображение10">
            <a:extLst>
              <a:ext uri="{FF2B5EF4-FFF2-40B4-BE49-F238E27FC236}">
                <a16:creationId xmlns:a16="http://schemas.microsoft.com/office/drawing/2014/main" id="{A9030569-3220-4000-8E42-24070048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8779" y="0"/>
            <a:ext cx="11133221" cy="47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8" name="Изображение11">
            <a:extLst>
              <a:ext uri="{FF2B5EF4-FFF2-40B4-BE49-F238E27FC236}">
                <a16:creationId xmlns:a16="http://schemas.microsoft.com/office/drawing/2014/main" id="{D51328D4-2D7F-4AEB-BB60-B2A61C8F6B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9339" y="0"/>
            <a:ext cx="11122661" cy="47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 descr="Цифровая панель мониторинга финансов">
            <a:extLst>
              <a:ext uri="{FF2B5EF4-FFF2-40B4-BE49-F238E27FC236}">
                <a16:creationId xmlns:a16="http://schemas.microsoft.com/office/drawing/2014/main" id="{5924239E-C490-438F-B9C9-111D931D0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4348" y="1085433"/>
            <a:ext cx="3997652" cy="5037857"/>
          </a:xfrm>
        </p:spPr>
      </p:pic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C3CCC-C11C-4FBF-9BA7-F05D9E106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4" b="20902"/>
          <a:stretch/>
        </p:blipFill>
        <p:spPr bwMode="auto">
          <a:xfrm>
            <a:off x="977144" y="1574156"/>
            <a:ext cx="6117217" cy="38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6F8E82-0FFF-42F0-9DDB-321874140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7"/>
          <a:stretch/>
        </p:blipFill>
        <p:spPr bwMode="auto">
          <a:xfrm>
            <a:off x="977143" y="5359343"/>
            <a:ext cx="6117217" cy="5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9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Эксперт №3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20</a:t>
            </a:fld>
            <a:endParaRPr lang="ru-RU" dirty="0"/>
          </a:p>
        </p:txBody>
      </p:sp>
      <p:pic>
        <p:nvPicPr>
          <p:cNvPr id="8" name="Изображение12">
            <a:extLst>
              <a:ext uri="{FF2B5EF4-FFF2-40B4-BE49-F238E27FC236}">
                <a16:creationId xmlns:a16="http://schemas.microsoft.com/office/drawing/2014/main" id="{88B25156-EE5F-4945-96B6-5F6CEC92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1505" y="0"/>
            <a:ext cx="11140167" cy="473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4872251"/>
            <a:ext cx="10013709" cy="1030360"/>
          </a:xfrm>
        </p:spPr>
        <p:txBody>
          <a:bodyPr rtlCol="0"/>
          <a:lstStyle/>
          <a:p>
            <a:pPr rtl="0"/>
            <a:r>
              <a:rPr lang="ru-RU" dirty="0"/>
              <a:t>Результаты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Реализация метода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7" name="Изображение13">
            <a:extLst>
              <a:ext uri="{FF2B5EF4-FFF2-40B4-BE49-F238E27FC236}">
                <a16:creationId xmlns:a16="http://schemas.microsoft.com/office/drawing/2014/main" id="{5C52F4CB-4C2E-4C63-A025-57AB34D238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68520" y="0"/>
            <a:ext cx="11131585" cy="47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32E72E-EE1D-4070-9238-57A81C8D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35" y="0"/>
            <a:ext cx="587986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6DE9D-564A-415A-8B0B-67F95E36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623" y="1057524"/>
            <a:ext cx="5259512" cy="2173433"/>
          </a:xfrm>
        </p:spPr>
        <p:txBody>
          <a:bodyPr/>
          <a:lstStyle/>
          <a:p>
            <a:r>
              <a:rPr lang="ru-RU" sz="2000" b="1" i="0" dirty="0">
                <a:solidFill>
                  <a:srgbClr val="C9D1D9"/>
                </a:solidFill>
                <a:effectLst/>
                <a:latin typeface="-apple-system"/>
              </a:rPr>
              <a:t>Автоматизированная Система Принятия решения с помощью метода групповых парный сравнений (система оценок 1/0)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76AAC8-913C-46FF-8252-FD49E9D41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623" y="3429000"/>
            <a:ext cx="5579088" cy="269747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Ограничения: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[1,8] - кол-во экспертов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[1,10] - кол-во альтернатив</a:t>
            </a:r>
          </a:p>
          <a:p>
            <a:pPr algn="l">
              <a:lnSpc>
                <a:spcPct val="100000"/>
              </a:lnSpc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Используемые библиотеки, язык: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GUI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dearpygui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ЯП -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Python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Средство компиляции в 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exe - 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auto_py_to_exe</a:t>
            </a:r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вспом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-apple-system"/>
              </a:rPr>
              <a:t>о</a:t>
            </a:r>
            <a:r>
              <a:rPr lang="ru-RU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гательный модуль - </a:t>
            </a:r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numpy</a:t>
            </a:r>
            <a:endParaRPr lang="ru-RU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95EE89-601F-4CFF-BB52-0114977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5310" y="6309360"/>
            <a:ext cx="2151135" cy="457200"/>
          </a:xfrm>
        </p:spPr>
        <p:txBody>
          <a:bodyPr/>
          <a:lstStyle/>
          <a:p>
            <a:pPr algn="l" rtl="0"/>
            <a:r>
              <a:rPr lang="ru-RU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6 апреля 2023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4323D-4953-438A-A019-ADF9DDAD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AEF9944-A4F6-4C59-AEBD-678D6480B8EA}" type="slidenum">
              <a:rPr lang="ru-RU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rtl="0"/>
              <a:t>22</a:t>
            </a:fld>
            <a:endParaRPr lang="ru-RU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41F170-315F-4703-9656-A443211D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9879" y="6126480"/>
            <a:ext cx="4564375" cy="457200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github.com/Luzinsan/expert_system/releases/tag/First(Last)_course_work_TSiSA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5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4081DB-1923-4878-AB15-AD54F35A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38041"/>
            <a:ext cx="4862811" cy="2019488"/>
          </a:xfrm>
        </p:spPr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755816F-F516-477A-8EF2-D8CA2026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764" y="3928342"/>
            <a:ext cx="4162319" cy="2285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Лузинсан А.А.</a:t>
            </a:r>
          </a:p>
          <a:p>
            <a:pPr rtl="0"/>
            <a:r>
              <a:rPr lang="en-US" dirty="0"/>
              <a:t>luzinsan@mail.ru</a:t>
            </a:r>
            <a:endParaRPr lang="ru-RU" dirty="0"/>
          </a:p>
        </p:txBody>
      </p:sp>
      <p:sp>
        <p:nvSpPr>
          <p:cNvPr id="33" name="Дата 32">
            <a:extLst>
              <a:ext uri="{FF2B5EF4-FFF2-40B4-BE49-F238E27FC236}">
                <a16:creationId xmlns:a16="http://schemas.microsoft.com/office/drawing/2014/main" id="{0D675628-85B5-4093-90F8-769A1F34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77732" y="6309360"/>
            <a:ext cx="2736329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6F05ADB0-C4C0-4EB9-ACD6-D5D69C07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23</a:t>
            </a:fld>
            <a:endParaRPr lang="ru-RU" dirty="0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F61EC1BD-C2E5-434D-B331-4312B7272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093"/>
          <a:stretch/>
        </p:blipFill>
        <p:spPr bwMode="auto">
          <a:xfrm>
            <a:off x="0" y="3461005"/>
            <a:ext cx="6858025" cy="33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7379F76-A07D-4478-AE13-DF52E8BE1E9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929"/>
          <a:stretch>
            <a:fillRect/>
          </a:stretch>
        </p:blipFill>
        <p:spPr bwMode="auto">
          <a:xfrm>
            <a:off x="6858000" y="4763"/>
            <a:ext cx="533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099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Чёрный ящик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3</a:t>
            </a:fld>
            <a:endParaRPr lang="ru-RU" dirty="0"/>
          </a:p>
        </p:txBody>
      </p:sp>
      <p:pic>
        <p:nvPicPr>
          <p:cNvPr id="6" name="Изображение2">
            <a:extLst>
              <a:ext uri="{FF2B5EF4-FFF2-40B4-BE49-F238E27FC236}">
                <a16:creationId xmlns:a16="http://schemas.microsoft.com/office/drawing/2014/main" id="{14FB85BC-08C5-4D15-8A2E-F5543F94AC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165651" cy="6108454"/>
          </a:xfrm>
          <a:prstGeom prst="rect">
            <a:avLst/>
          </a:prstGeom>
        </p:spPr>
      </p:pic>
      <p:sp>
        <p:nvSpPr>
          <p:cNvPr id="7" name="Объект 8">
            <a:extLst>
              <a:ext uri="{FF2B5EF4-FFF2-40B4-BE49-F238E27FC236}">
                <a16:creationId xmlns:a16="http://schemas.microsoft.com/office/drawing/2014/main" id="{39387F45-FCA7-4D94-ABFD-C31FB35D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762" y="1063256"/>
            <a:ext cx="3909237" cy="504519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Мин.фин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ЦБ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НИИ</a:t>
            </a:r>
          </a:p>
          <a:p>
            <a:pPr>
              <a:lnSpc>
                <a:spcPct val="100000"/>
              </a:lnSpc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Микросреда: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студии конкуренты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Вендоры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Рынок труда и </a:t>
            </a:r>
            <a:r>
              <a:rPr lang="en-US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outsource</a:t>
            </a:r>
            <a:endParaRPr lang="ru-RU" sz="1800" spc="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налоговая служба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Федеральная служб</a:t>
            </a:r>
            <a:r>
              <a:rPr lang="ru-RU" sz="1800" spc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по тарифам</a:t>
            </a:r>
          </a:p>
        </p:txBody>
      </p:sp>
    </p:spTree>
    <p:extLst>
      <p:ext uri="{BB962C8B-B14F-4D97-AF65-F5344CB8AC3E}">
        <p14:creationId xmlns:p14="http://schemas.microsoft.com/office/powerpoint/2010/main" val="20131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C09B61AF-93D4-4E86-93A6-0644DC74352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69D770A-D8B9-4D5E-BB61-CD763E29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519" y="871309"/>
            <a:ext cx="5567634" cy="5438051"/>
          </a:xfrm>
        </p:spPr>
        <p:txBody>
          <a:bodyPr rtlCol="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«Анализ» - изучение организационной структуры компании, их миссии, стратегий и предпочтений; задач; составление ТЗ и сметы проекта, изучение аудитории, проектирование архитектуры сайта.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«Разработка» </a:t>
            </a:r>
            <a:r>
              <a:rPr lang="en-US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дизайна в соответствие с фирменным стилем компании, подготовк</a:t>
            </a:r>
            <a:r>
              <a:rPr lang="ru-RU" spc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семантического ядра для </a:t>
            </a:r>
            <a:r>
              <a:rPr lang="en-US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</a:t>
            </a: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контента, адаптивная вёрстку и непосредственно программирование.</a:t>
            </a:r>
            <a:endParaRPr lang="ru-RU" spc="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«Сопровождение» </a:t>
            </a:r>
            <a:r>
              <a:rPr lang="en-US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интеграци</a:t>
            </a:r>
            <a:r>
              <a:rPr lang="ru-RU" spc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spc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сайта с внешними системами, внесение информации на страницы сайта, тестирование и окончательная публикация сайта на выбранном хостинге, а также дополнительные услуги по желанию заказчика.</a:t>
            </a:r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A0C89215-7880-40F7-A389-2C9A09EE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9106" y="6309360"/>
            <a:ext cx="1914134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3FE66FD-2026-4582-A911-F6DABAE0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29432" y="6400800"/>
            <a:ext cx="183140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1CFAACA4-65B8-42F6-BCD5-C3D1E8D9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3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4" y="5379395"/>
            <a:ext cx="10013709" cy="68093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Модель структуры (уровень 2)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84EA5E-4B7E-44B5-AEE0-A2EA76CC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3" y="212802"/>
            <a:ext cx="11122818" cy="51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CC4CE33-22E3-4D6B-9A71-2A89D19E2A35}"/>
              </a:ext>
            </a:extLst>
          </p:cNvPr>
          <p:cNvCxnSpPr>
            <a:cxnSpLocks/>
          </p:cNvCxnSpPr>
          <p:nvPr/>
        </p:nvCxnSpPr>
        <p:spPr>
          <a:xfrm flipH="1">
            <a:off x="11139049" y="0"/>
            <a:ext cx="1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9EFE67E-60AE-41C6-B6C4-7FC54FE3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45" y="5234341"/>
            <a:ext cx="11102853" cy="825991"/>
          </a:xfrm>
        </p:spPr>
        <p:txBody>
          <a:bodyPr rtlCol="0">
            <a:noAutofit/>
          </a:bodyPr>
          <a:lstStyle/>
          <a:p>
            <a:pPr rtl="0"/>
            <a:r>
              <a:rPr lang="ru-RU" sz="2400" dirty="0"/>
              <a:t>Диаграмма взаимосвязей подсистемы (Анализ)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8" name="Изображение4">
            <a:extLst>
              <a:ext uri="{FF2B5EF4-FFF2-40B4-BE49-F238E27FC236}">
                <a16:creationId xmlns:a16="http://schemas.microsoft.com/office/drawing/2014/main" id="{91D94538-B18F-48D5-9E51-92CE0E62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2950" y="0"/>
            <a:ext cx="10049905" cy="52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1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2520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8" name="Изображение5">
            <a:extLst>
              <a:ext uri="{FF2B5EF4-FFF2-40B4-BE49-F238E27FC236}">
                <a16:creationId xmlns:a16="http://schemas.microsoft.com/office/drawing/2014/main" id="{947B5628-A653-4AAE-8D11-8BC25BBD18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4197" y="0"/>
            <a:ext cx="7678323" cy="472259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67E8808-DCE0-4BBC-B8B6-0F5426C97891}"/>
              </a:ext>
            </a:extLst>
          </p:cNvPr>
          <p:cNvCxnSpPr>
            <a:cxnSpLocks/>
          </p:cNvCxnSpPr>
          <p:nvPr/>
        </p:nvCxnSpPr>
        <p:spPr>
          <a:xfrm>
            <a:off x="873252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B46136FD-8AA4-4851-A46E-BBF86B54AE2B}"/>
              </a:ext>
            </a:extLst>
          </p:cNvPr>
          <p:cNvSpPr txBox="1">
            <a:spLocks/>
          </p:cNvSpPr>
          <p:nvPr/>
        </p:nvSpPr>
        <p:spPr>
          <a:xfrm>
            <a:off x="1054197" y="4722595"/>
            <a:ext cx="11054079" cy="1353085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Диаграмма взаимосвязей подсистемы (Реализация)</a:t>
            </a:r>
          </a:p>
        </p:txBody>
      </p:sp>
    </p:spTree>
    <p:extLst>
      <p:ext uri="{BB962C8B-B14F-4D97-AF65-F5344CB8AC3E}">
        <p14:creationId xmlns:p14="http://schemas.microsoft.com/office/powerpoint/2010/main" val="337301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1BF2BA-ADC4-4A71-B4A0-9B3047AA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2" y="6309360"/>
            <a:ext cx="4946592" cy="457200"/>
          </a:xfrm>
        </p:spPr>
        <p:txBody>
          <a:bodyPr rtlCol="0"/>
          <a:lstStyle/>
          <a:p>
            <a:pPr rtl="0"/>
            <a:r>
              <a:rPr lang="ru-RU" dirty="0"/>
              <a:t>Моделирование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9A676C-CDB5-49C8-B5BA-20BD35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B20231-9711-4B47-A80C-85346582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8152E4-BDA3-4684-8522-4A627C4B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0"/>
            <a:ext cx="10099040" cy="503103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CE0927-17AD-444A-92C7-EF68740DFC01}"/>
              </a:ext>
            </a:extLst>
          </p:cNvPr>
          <p:cNvCxnSpPr>
            <a:cxnSpLocks/>
          </p:cNvCxnSpPr>
          <p:nvPr/>
        </p:nvCxnSpPr>
        <p:spPr>
          <a:xfrm>
            <a:off x="11181080" y="0"/>
            <a:ext cx="0" cy="6858000"/>
          </a:xfrm>
          <a:prstGeom prst="line">
            <a:avLst/>
          </a:prstGeom>
          <a:ln w="76200">
            <a:solidFill>
              <a:srgbClr val="5954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E0FA4950-12EF-45AF-BE41-DF4233C49106}"/>
              </a:ext>
            </a:extLst>
          </p:cNvPr>
          <p:cNvSpPr txBox="1">
            <a:spLocks/>
          </p:cNvSpPr>
          <p:nvPr/>
        </p:nvSpPr>
        <p:spPr>
          <a:xfrm>
            <a:off x="1033593" y="5384800"/>
            <a:ext cx="11054079" cy="680720"/>
          </a:xfrm>
          <a:prstGeom prst="rect">
            <a:avLst/>
          </a:prstGeom>
        </p:spPr>
        <p:txBody>
          <a:bodyPr vert="horz" lIns="109728" tIns="109728" rIns="109728" bIns="91440" rtlCol="0" anchor="ctr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Диаграмма взаимосвязей подсистемы (Сопровождение)</a:t>
            </a:r>
          </a:p>
        </p:txBody>
      </p:sp>
    </p:spTree>
    <p:extLst>
      <p:ext uri="{BB962C8B-B14F-4D97-AF65-F5344CB8AC3E}">
        <p14:creationId xmlns:p14="http://schemas.microsoft.com/office/powerpoint/2010/main" val="15816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ижний колонтитул 22">
            <a:extLst>
              <a:ext uri="{FF2B5EF4-FFF2-40B4-BE49-F238E27FC236}">
                <a16:creationId xmlns:a16="http://schemas.microsoft.com/office/drawing/2014/main" id="{C50BB1C4-223C-42B9-AF6A-F40E305B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178" y="6309360"/>
            <a:ext cx="6623040" cy="457200"/>
          </a:xfrm>
        </p:spPr>
        <p:txBody>
          <a:bodyPr rtlCol="0"/>
          <a:lstStyle/>
          <a:p>
            <a:pPr rtl="0"/>
            <a:r>
              <a:rPr lang="ru-RU" dirty="0"/>
              <a:t>Дерево причин</a:t>
            </a:r>
          </a:p>
        </p:txBody>
      </p:sp>
      <p:sp>
        <p:nvSpPr>
          <p:cNvPr id="21" name="Дата 20">
            <a:extLst>
              <a:ext uri="{FF2B5EF4-FFF2-40B4-BE49-F238E27FC236}">
                <a16:creationId xmlns:a16="http://schemas.microsoft.com/office/drawing/2014/main" id="{9DE3C7A9-21F2-4569-A617-6303685E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79537" y="6309360"/>
            <a:ext cx="1885598" cy="457200"/>
          </a:xfrm>
        </p:spPr>
        <p:txBody>
          <a:bodyPr rtlCol="0"/>
          <a:lstStyle/>
          <a:p>
            <a:pPr rtl="0"/>
            <a:r>
              <a:rPr lang="ru-RU" dirty="0"/>
              <a:t>6 апреля 2023</a:t>
            </a:r>
          </a:p>
        </p:txBody>
      </p:sp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9B547D4-09F9-49AB-B5C7-2EDDB233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4" y="6309360"/>
            <a:ext cx="979879" cy="457200"/>
          </a:xfrm>
        </p:spPr>
        <p:txBody>
          <a:bodyPr rtlCol="0"/>
          <a:lstStyle/>
          <a:p>
            <a:pPr rtl="0"/>
            <a:fld id="{FAEF9944-A4F6-4C59-AEBD-678D6480B8EA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8" name="Изображение3">
            <a:extLst>
              <a:ext uri="{FF2B5EF4-FFF2-40B4-BE49-F238E27FC236}">
                <a16:creationId xmlns:a16="http://schemas.microsoft.com/office/drawing/2014/main" id="{EA0A44A4-9B2B-416B-8E20-26C375C9635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8515" y="1106048"/>
            <a:ext cx="11198270" cy="50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28.tgt.Office_50301648_TF56000440_Win32_OJ112196103.potx" id="{2CAD1127-FFA6-4DA3-8FC7-59947F152CB9}" vid="{1F4B8534-2AE0-4DA0-8399-80F86C195FE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9B764-6365-43A2-B92A-B9C4DD6E9B23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230e9df3-be65-4c73-a93b-d1236ebd677e"/>
    <ds:schemaRef ds:uri="71af3243-3dd4-4a8d-8c0d-dd76da1f02a5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0F1594-3EA9-4B35-B72A-00D8B89F01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F8CEDD-DC61-403E-AD0F-EF7523F62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Дизайн Седзи</Template>
  <TotalTime>2607</TotalTime>
  <Words>1955</Words>
  <Application>Microsoft Office PowerPoint</Application>
  <PresentationFormat>Широкоэкранный</PresentationFormat>
  <Paragraphs>360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Meiryo</vt:lpstr>
      <vt:lpstr>-apple-system</vt:lpstr>
      <vt:lpstr>Arial</vt:lpstr>
      <vt:lpstr>Calibri</vt:lpstr>
      <vt:lpstr>Corbel</vt:lpstr>
      <vt:lpstr>Liberation Serif</vt:lpstr>
      <vt:lpstr>Times New Roman</vt:lpstr>
      <vt:lpstr>ShojiVTI</vt:lpstr>
      <vt:lpstr>Системный анализ процесса разработки корпоративного сайта в Web-студии</vt:lpstr>
      <vt:lpstr>Презентация PowerPoint</vt:lpstr>
      <vt:lpstr>Презентация PowerPoint</vt:lpstr>
      <vt:lpstr>Презентация PowerPoint</vt:lpstr>
      <vt:lpstr>Модель структуры (уровень 2)</vt:lpstr>
      <vt:lpstr>Диаграмма взаимосвязей подсистемы (Анализ)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Провести анализ доступных вендоров и оценить риски</vt:lpstr>
      <vt:lpstr>МЕТОД ГРУППОВОГО ПАРНОГО СРАВНЕНИЯ (СИСТЕМА ОЦЕНОК 1/0)</vt:lpstr>
      <vt:lpstr>Руководитель web-студии</vt:lpstr>
      <vt:lpstr>Обобщённая матрица парных сравнений</vt:lpstr>
      <vt:lpstr>РЕАЛИЗАЦИЯ МЕТОДА</vt:lpstr>
      <vt:lpstr>Альтернативное ПО</vt:lpstr>
      <vt:lpstr>Стартовое представление</vt:lpstr>
      <vt:lpstr>Эксперт №1</vt:lpstr>
      <vt:lpstr>Эксперт №2</vt:lpstr>
      <vt:lpstr>Эксперт №3</vt:lpstr>
      <vt:lpstr>Результаты</vt:lpstr>
      <vt:lpstr>Автоматизированная Система Принятия решения с помощью метода групповых парный сравнений (система оценок 1/0)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</dc:title>
  <dc:creator>Анастасия Лузинсан</dc:creator>
  <cp:lastModifiedBy>Анастасия Лузинсан</cp:lastModifiedBy>
  <cp:revision>57</cp:revision>
  <dcterms:created xsi:type="dcterms:W3CDTF">2023-03-29T05:57:25Z</dcterms:created>
  <dcterms:modified xsi:type="dcterms:W3CDTF">2023-04-03T15:08:45Z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